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3A221-107F-4B00-82B5-F1F66BE3887E}" type="datetimeFigureOut">
              <a:rPr lang="en-US" smtClean="0"/>
              <a:t>1/25/2012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579E6-1E7E-47AB-91DE-E47CB79BD5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773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3A221-107F-4B00-82B5-F1F66BE3887E}" type="datetimeFigureOut">
              <a:rPr lang="en-US" smtClean="0"/>
              <a:t>1/25/2012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579E6-1E7E-47AB-91DE-E47CB79BD5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655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3A221-107F-4B00-82B5-F1F66BE3887E}" type="datetimeFigureOut">
              <a:rPr lang="en-US" smtClean="0"/>
              <a:t>1/25/2012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579E6-1E7E-47AB-91DE-E47CB79BD5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740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3A221-107F-4B00-82B5-F1F66BE3887E}" type="datetimeFigureOut">
              <a:rPr lang="en-US" smtClean="0"/>
              <a:t>1/25/2012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579E6-1E7E-47AB-91DE-E47CB79BD5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465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3A221-107F-4B00-82B5-F1F66BE3887E}" type="datetimeFigureOut">
              <a:rPr lang="en-US" smtClean="0"/>
              <a:t>1/25/2012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579E6-1E7E-47AB-91DE-E47CB79BD5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10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3A221-107F-4B00-82B5-F1F66BE3887E}" type="datetimeFigureOut">
              <a:rPr lang="en-US" smtClean="0"/>
              <a:t>1/25/2012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579E6-1E7E-47AB-91DE-E47CB79BD5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827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3A221-107F-4B00-82B5-F1F66BE3887E}" type="datetimeFigureOut">
              <a:rPr lang="en-US" smtClean="0"/>
              <a:t>1/25/2012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579E6-1E7E-47AB-91DE-E47CB79BD5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681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3A221-107F-4B00-82B5-F1F66BE3887E}" type="datetimeFigureOut">
              <a:rPr lang="en-US" smtClean="0"/>
              <a:t>1/25/2012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579E6-1E7E-47AB-91DE-E47CB79BD5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049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3A221-107F-4B00-82B5-F1F66BE3887E}" type="datetimeFigureOut">
              <a:rPr lang="en-US" smtClean="0"/>
              <a:t>1/25/2012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579E6-1E7E-47AB-91DE-E47CB79BD5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910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3A221-107F-4B00-82B5-F1F66BE3887E}" type="datetimeFigureOut">
              <a:rPr lang="en-US" smtClean="0"/>
              <a:t>1/25/2012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579E6-1E7E-47AB-91DE-E47CB79BD5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634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3A221-107F-4B00-82B5-F1F66BE3887E}" type="datetimeFigureOut">
              <a:rPr lang="en-US" smtClean="0"/>
              <a:t>1/25/2012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579E6-1E7E-47AB-91DE-E47CB79BD5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751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43A221-107F-4B00-82B5-F1F66BE3887E}" type="datetimeFigureOut">
              <a:rPr lang="en-US" smtClean="0"/>
              <a:t>1/25/2012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9579E6-1E7E-47AB-91DE-E47CB79BD5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989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ctrTitle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/>
                  <a:t>8-5 Factoring Trinomials of the Type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</m:t>
                    </m:r>
                    <m:r>
                      <a:rPr lang="en-US" b="0" i="1" smtClean="0">
                        <a:latin typeface="Cambria Math"/>
                      </a:rPr>
                      <m:t>𝑏𝑥</m:t>
                    </m:r>
                    <m:r>
                      <a:rPr lang="en-US" b="0" i="1" smtClean="0">
                        <a:latin typeface="Cambria Math"/>
                      </a:rPr>
                      <m:t>+</m:t>
                    </m:r>
                    <m:r>
                      <a:rPr lang="en-US" b="0" i="1" smtClean="0">
                        <a:latin typeface="Cambria Math"/>
                      </a:rPr>
                      <m:t>𝑐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blipFill rotWithShape="1">
                <a:blip r:embed="rId2"/>
                <a:stretch>
                  <a:fillRect t="-6612" r="-392" b="-190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8181877" y="6183960"/>
            <a:ext cx="9621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Hubarth</a:t>
            </a:r>
            <a:endParaRPr lang="en-US" dirty="0" smtClean="0"/>
          </a:p>
          <a:p>
            <a:r>
              <a:rPr lang="en-US" dirty="0" smtClean="0"/>
              <a:t>Algebra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9661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304800"/>
            <a:ext cx="783759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To factor trinomials where the leading coefficient is one. We use what's called the </a:t>
            </a:r>
          </a:p>
          <a:p>
            <a:r>
              <a:rPr lang="en-US" dirty="0" smtClean="0"/>
              <a:t>Diamond Method. With the Diamond Method you look for the product of the last</a:t>
            </a:r>
          </a:p>
          <a:p>
            <a:r>
              <a:rPr lang="en-US" dirty="0" smtClean="0"/>
              <a:t>term in the trinomial that adds/subtracts to the middle term of the trinomial.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990600" y="1676400"/>
            <a:ext cx="1600200" cy="24384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762000" y="1676400"/>
            <a:ext cx="2057400" cy="24384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699166" y="1607250"/>
            <a:ext cx="34826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middle coefficient goes on top 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1981200" y="1791916"/>
            <a:ext cx="1717966" cy="3416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810000" y="2895600"/>
            <a:ext cx="3855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last coefficient goes on the bottom</a:t>
            </a:r>
            <a:endParaRPr lang="en-US" dirty="0"/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1790700" y="3080266"/>
            <a:ext cx="1908466" cy="3487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34471" y="4299466"/>
            <a:ext cx="3816301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/>
              <a:t>If the bottom number is negative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the side numbers of the diamond    </a:t>
            </a:r>
          </a:p>
          <a:p>
            <a:r>
              <a:rPr lang="en-US" dirty="0"/>
              <a:t> </a:t>
            </a:r>
            <a:r>
              <a:rPr lang="en-US" dirty="0" smtClean="0"/>
              <a:t>    will be positive  and a negative.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the sign of the top number will</a:t>
            </a:r>
          </a:p>
          <a:p>
            <a:r>
              <a:rPr lang="en-US" dirty="0"/>
              <a:t> </a:t>
            </a:r>
            <a:r>
              <a:rPr lang="en-US" dirty="0" smtClean="0"/>
              <a:t>    tell you the sign of the larger side</a:t>
            </a:r>
          </a:p>
          <a:p>
            <a:r>
              <a:rPr lang="en-US" dirty="0"/>
              <a:t> </a:t>
            </a:r>
            <a:r>
              <a:rPr lang="en-US" dirty="0" smtClean="0"/>
              <a:t>    number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you will subtract to get the top </a:t>
            </a:r>
          </a:p>
          <a:p>
            <a:r>
              <a:rPr lang="en-US" dirty="0"/>
              <a:t> </a:t>
            </a:r>
            <a:r>
              <a:rPr lang="en-US" dirty="0" smtClean="0"/>
              <a:t>     number 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910488" y="4299466"/>
            <a:ext cx="4195829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/>
              <a:t>If the bottom number in positive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the side numbers of the diamond </a:t>
            </a:r>
          </a:p>
          <a:p>
            <a:r>
              <a:rPr lang="en-US" dirty="0" smtClean="0"/>
              <a:t>      will be the same sign (+/-).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The top number will determine the sign</a:t>
            </a:r>
          </a:p>
          <a:p>
            <a:r>
              <a:rPr lang="en-US" dirty="0"/>
              <a:t> </a:t>
            </a:r>
            <a:r>
              <a:rPr lang="en-US" dirty="0" smtClean="0"/>
              <a:t>     of the side numbers.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you will add the factors of the bottom </a:t>
            </a:r>
          </a:p>
          <a:p>
            <a:r>
              <a:rPr lang="en-US" dirty="0"/>
              <a:t> </a:t>
            </a:r>
            <a:r>
              <a:rPr lang="en-US" dirty="0" smtClean="0"/>
              <a:t>    to get the top number.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8840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76200" y="76200"/>
                <a:ext cx="2796984" cy="3755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/>
                  <a:t>Ex 1 Factoring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1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1" i="1" smtClean="0">
                            <a:latin typeface="Cambria Math"/>
                          </a:rPr>
                          <m:t>𝒙</m:t>
                        </m:r>
                      </m:e>
                      <m:sup>
                        <m:r>
                          <a:rPr lang="en-US" b="1" i="1" smtClean="0"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en-US" b="1" i="1" smtClean="0">
                        <a:latin typeface="Cambria Math"/>
                      </a:rPr>
                      <m:t>+</m:t>
                    </m:r>
                    <m:r>
                      <a:rPr lang="en-US" b="1" i="1" smtClean="0">
                        <a:latin typeface="Cambria Math"/>
                      </a:rPr>
                      <m:t>𝒃𝒙</m:t>
                    </m:r>
                    <m:r>
                      <a:rPr lang="en-US" b="1" i="1" smtClean="0">
                        <a:latin typeface="Cambria Math"/>
                      </a:rPr>
                      <m:t>+</m:t>
                    </m:r>
                    <m:r>
                      <a:rPr lang="en-US" b="1" i="1" smtClean="0">
                        <a:latin typeface="Cambria Math"/>
                      </a:rPr>
                      <m:t>𝒄</m:t>
                    </m:r>
                  </m:oMath>
                </a14:m>
                <a:r>
                  <a:rPr lang="en-US" b="1" dirty="0" smtClean="0"/>
                  <a:t> </a:t>
                </a:r>
                <a:endParaRPr lang="en-US" b="1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" y="76200"/>
                <a:ext cx="2796984" cy="375552"/>
              </a:xfrm>
              <a:prstGeom prst="rect">
                <a:avLst/>
              </a:prstGeom>
              <a:blipFill rotWithShape="1">
                <a:blip r:embed="rId2"/>
                <a:stretch>
                  <a:fillRect l="-1965" t="-655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52400" y="653534"/>
                <a:ext cx="213218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Factor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+7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+12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653534"/>
                <a:ext cx="2132187" cy="369332"/>
              </a:xfrm>
              <a:prstGeom prst="rect">
                <a:avLst/>
              </a:prstGeom>
              <a:blipFill rotWithShape="1">
                <a:blip r:embed="rId3"/>
                <a:stretch>
                  <a:fillRect l="-2286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Connector 5"/>
          <p:cNvCxnSpPr/>
          <p:nvPr/>
        </p:nvCxnSpPr>
        <p:spPr>
          <a:xfrm>
            <a:off x="457200" y="1219200"/>
            <a:ext cx="914400" cy="1524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228600" y="1219200"/>
            <a:ext cx="1143000" cy="1524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667000" y="1018248"/>
            <a:ext cx="22377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middle coefficient is 7</a:t>
            </a:r>
            <a:endParaRPr lang="en-US" dirty="0"/>
          </a:p>
        </p:txBody>
      </p:sp>
      <p:cxnSp>
        <p:nvCxnSpPr>
          <p:cNvPr id="11" name="Straight Arrow Connector 10"/>
          <p:cNvCxnSpPr>
            <a:stCxn id="9" idx="1"/>
          </p:cNvCxnSpPr>
          <p:nvPr/>
        </p:nvCxnSpPr>
        <p:spPr>
          <a:xfrm flipH="1">
            <a:off x="1066800" y="1202914"/>
            <a:ext cx="1600200" cy="1846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63557" y="120054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7</a:t>
            </a:r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2769271" y="2124425"/>
            <a:ext cx="20332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last coefficient is 12</a:t>
            </a:r>
            <a:endParaRPr lang="en-US" dirty="0"/>
          </a:p>
        </p:txBody>
      </p:sp>
      <p:cxnSp>
        <p:nvCxnSpPr>
          <p:cNvPr id="15" name="Straight Arrow Connector 14"/>
          <p:cNvCxnSpPr>
            <a:stCxn id="13" idx="1"/>
          </p:cNvCxnSpPr>
          <p:nvPr/>
        </p:nvCxnSpPr>
        <p:spPr>
          <a:xfrm flipH="1">
            <a:off x="1065243" y="2309091"/>
            <a:ext cx="170402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85800" y="2493757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12</a:t>
            </a:r>
            <a:endParaRPr lang="en-US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152400" y="3105834"/>
            <a:ext cx="84442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Because the 12 is positive we are looking for the factors of 12 that add to 7. Because the</a:t>
            </a:r>
          </a:p>
          <a:p>
            <a:r>
              <a:rPr lang="en-US" dirty="0" smtClean="0"/>
              <a:t>7 is positive the side numbers will be positive.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84366" y="3752165"/>
            <a:ext cx="8215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factors</a:t>
            </a:r>
          </a:p>
          <a:p>
            <a:r>
              <a:rPr lang="en-US" dirty="0"/>
              <a:t> </a:t>
            </a:r>
            <a:r>
              <a:rPr lang="en-US" dirty="0" smtClean="0"/>
              <a:t>   12</a:t>
            </a:r>
            <a:endParaRPr lang="en-US" dirty="0"/>
          </a:p>
        </p:txBody>
      </p:sp>
      <p:cxnSp>
        <p:nvCxnSpPr>
          <p:cNvPr id="20" name="Straight Connector 19"/>
          <p:cNvCxnSpPr>
            <a:stCxn id="18" idx="2"/>
          </p:cNvCxnSpPr>
          <p:nvPr/>
        </p:nvCxnSpPr>
        <p:spPr>
          <a:xfrm flipH="1">
            <a:off x="636772" y="4398496"/>
            <a:ext cx="258380" cy="2497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18" idx="2"/>
          </p:cNvCxnSpPr>
          <p:nvPr/>
        </p:nvCxnSpPr>
        <p:spPr>
          <a:xfrm>
            <a:off x="895152" y="4398496"/>
            <a:ext cx="236518" cy="2497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89897" y="4648200"/>
            <a:ext cx="100059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1        12</a:t>
            </a:r>
          </a:p>
          <a:p>
            <a:pPr marL="342900" indent="-342900">
              <a:buAutoNum type="arabicPlain" startAt="2"/>
            </a:pPr>
            <a:r>
              <a:rPr lang="en-US" dirty="0"/>
              <a:t> </a:t>
            </a:r>
            <a:r>
              <a:rPr lang="en-US" dirty="0" smtClean="0"/>
              <a:t>    6</a:t>
            </a:r>
          </a:p>
          <a:p>
            <a:r>
              <a:rPr lang="en-US" dirty="0" smtClean="0"/>
              <a:t>3         4  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389897" y="5943600"/>
            <a:ext cx="26430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 and 4 multiply to 12 and</a:t>
            </a:r>
          </a:p>
          <a:p>
            <a:r>
              <a:rPr lang="en-US" dirty="0" smtClean="0"/>
              <a:t>add to 7.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384114" y="163265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3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050381" y="163265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4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27067" y="1565625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+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13571" y="1930461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x</a:t>
            </a:r>
            <a:endParaRPr lang="en-US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4267200" y="4200182"/>
                <a:ext cx="3130857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So, the factors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+7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+12</m:t>
                    </m:r>
                  </m:oMath>
                </a14:m>
                <a:endParaRPr lang="en-US" b="0" dirty="0" smtClean="0"/>
              </a:p>
              <a:p>
                <a:r>
                  <a:rPr lang="en-US" dirty="0" smtClean="0"/>
                  <a:t>is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(x + 3)( x + 4)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4200182"/>
                <a:ext cx="3130857" cy="646331"/>
              </a:xfrm>
              <a:prstGeom prst="rect">
                <a:avLst/>
              </a:prstGeom>
              <a:blipFill rotWithShape="1">
                <a:blip r:embed="rId4"/>
                <a:stretch>
                  <a:fillRect l="-1556" t="-4717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76308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  <p:bldP spid="13" grpId="0"/>
      <p:bldP spid="16" grpId="0"/>
      <p:bldP spid="17" grpId="0"/>
      <p:bldP spid="18" grpId="0"/>
      <p:bldP spid="23" grpId="0"/>
      <p:bldP spid="26" grpId="0"/>
      <p:bldP spid="27" grpId="0"/>
      <p:bldP spid="28" grpId="0"/>
      <p:bldP spid="29" grpId="0"/>
      <p:bldP spid="30" grpId="0"/>
      <p:bldP spid="3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64068"/>
            <a:ext cx="15066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Ex 2 Factoring</a:t>
            </a:r>
            <a:endParaRPr 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52400" y="555171"/>
                <a:ext cx="231383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Factor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𝑑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0" smtClean="0">
                        <a:latin typeface="Cambria Math"/>
                      </a:rPr>
                      <m:t> −17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d</m:t>
                    </m:r>
                    <m:r>
                      <a:rPr lang="en-US" b="0" i="0" smtClean="0">
                        <a:latin typeface="Cambria Math"/>
                      </a:rPr>
                      <m:t>+42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555171"/>
                <a:ext cx="2313839" cy="369332"/>
              </a:xfrm>
              <a:prstGeom prst="rect">
                <a:avLst/>
              </a:prstGeom>
              <a:blipFill rotWithShape="1">
                <a:blip r:embed="rId2"/>
                <a:stretch>
                  <a:fillRect l="-2105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Connector 4"/>
          <p:cNvCxnSpPr/>
          <p:nvPr/>
        </p:nvCxnSpPr>
        <p:spPr>
          <a:xfrm>
            <a:off x="304800" y="1295400"/>
            <a:ext cx="1004519" cy="1752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152400" y="1295400"/>
            <a:ext cx="1066800" cy="1752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62441" y="1263134"/>
            <a:ext cx="489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-17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32070" y="26670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42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05633" y="163246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+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21663" y="2171700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x</a:t>
            </a:r>
            <a:endParaRPr lang="en-US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0" y="1905000"/>
                <a:ext cx="41068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−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905000"/>
                <a:ext cx="410689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808511" y="1905000"/>
                <a:ext cx="41068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−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8511" y="1905000"/>
                <a:ext cx="410689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2971800" y="986135"/>
            <a:ext cx="600279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Note: the side number are both negative because the bottom </a:t>
            </a:r>
            <a:endParaRPr lang="en-US" dirty="0"/>
          </a:p>
          <a:p>
            <a:r>
              <a:rPr lang="en-US" dirty="0" smtClean="0"/>
              <a:t>positive meaning the signs are the same and the top is </a:t>
            </a:r>
          </a:p>
          <a:p>
            <a:r>
              <a:rPr lang="en-US" dirty="0" smtClean="0"/>
              <a:t>negative, telling you the signs of the sides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10112" y="354913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42</a:t>
            </a:r>
            <a:endParaRPr lang="en-US" dirty="0"/>
          </a:p>
        </p:txBody>
      </p:sp>
      <p:cxnSp>
        <p:nvCxnSpPr>
          <p:cNvPr id="17" name="Straight Connector 16"/>
          <p:cNvCxnSpPr>
            <a:stCxn id="15" idx="2"/>
          </p:cNvCxnSpPr>
          <p:nvPr/>
        </p:nvCxnSpPr>
        <p:spPr>
          <a:xfrm flipH="1">
            <a:off x="524364" y="3918466"/>
            <a:ext cx="195100" cy="2402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5" idx="2"/>
          </p:cNvCxnSpPr>
          <p:nvPr/>
        </p:nvCxnSpPr>
        <p:spPr>
          <a:xfrm>
            <a:off x="719464" y="3918466"/>
            <a:ext cx="209352" cy="2402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16879" y="4114800"/>
            <a:ext cx="78899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lain"/>
            </a:pPr>
            <a:r>
              <a:rPr lang="en-US" dirty="0" smtClean="0"/>
              <a:t>42</a:t>
            </a:r>
          </a:p>
          <a:p>
            <a:pPr marL="342900" indent="-342900">
              <a:buAutoNum type="arabicPlain" startAt="2"/>
            </a:pPr>
            <a:r>
              <a:rPr lang="en-US" dirty="0" smtClean="0"/>
              <a:t>21</a:t>
            </a:r>
          </a:p>
          <a:p>
            <a:pPr marL="342900" indent="-342900">
              <a:buAutoNum type="arabicPlain" startAt="3"/>
            </a:pPr>
            <a:r>
              <a:rPr lang="en-US" dirty="0" smtClean="0"/>
              <a:t>14</a:t>
            </a:r>
          </a:p>
          <a:p>
            <a:r>
              <a:rPr lang="en-US" dirty="0" smtClean="0"/>
              <a:t>6       7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1828800" y="3733800"/>
            <a:ext cx="23464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 and 14 add to 17 and</a:t>
            </a:r>
          </a:p>
          <a:p>
            <a:r>
              <a:rPr lang="en-US" dirty="0" smtClean="0"/>
              <a:t>multiply to 42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312895" y="190946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3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105878" y="190946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14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828800" y="4978454"/>
            <a:ext cx="15135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(d </a:t>
            </a:r>
            <a:r>
              <a:rPr lang="en-US" b="1" dirty="0" smtClean="0">
                <a:solidFill>
                  <a:srgbClr val="FF0000"/>
                </a:solidFill>
              </a:rPr>
              <a:t>– 3</a:t>
            </a:r>
            <a:r>
              <a:rPr lang="en-US" b="1" dirty="0" smtClean="0">
                <a:solidFill>
                  <a:srgbClr val="FF0000"/>
                </a:solidFill>
              </a:rPr>
              <a:t>)(d </a:t>
            </a:r>
            <a:r>
              <a:rPr lang="en-US" b="1" dirty="0" smtClean="0">
                <a:solidFill>
                  <a:srgbClr val="FF0000"/>
                </a:solidFill>
              </a:rPr>
              <a:t>– 14)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4752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22" grpId="0"/>
      <p:bldP spid="23" grpId="0"/>
      <p:bldP spid="24" grpId="0"/>
      <p:bldP spid="25" grpId="0"/>
      <p:bldP spid="2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1514" y="185448"/>
            <a:ext cx="15066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Ex 3 Factoring</a:t>
            </a:r>
            <a:endParaRPr 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41514" y="697468"/>
                <a:ext cx="253409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a. Factor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𝑚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+6</m:t>
                    </m:r>
                    <m:r>
                      <a:rPr lang="en-US" b="0" i="1" smtClean="0">
                        <a:latin typeface="Cambria Math"/>
                      </a:rPr>
                      <m:t>𝑚</m:t>
                    </m:r>
                    <m:r>
                      <a:rPr lang="en-US" b="0" i="1" smtClean="0">
                        <a:latin typeface="Cambria Math"/>
                      </a:rPr>
                      <m:t> −27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514" y="697468"/>
                <a:ext cx="2534092" cy="369332"/>
              </a:xfrm>
              <a:prstGeom prst="rect">
                <a:avLst/>
              </a:prstGeom>
              <a:blipFill rotWithShape="1">
                <a:blip r:embed="rId2"/>
                <a:stretch>
                  <a:fillRect l="-1923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08905" y="3798332"/>
                <a:ext cx="246670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b. Factor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𝑝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−3</m:t>
                    </m:r>
                    <m:r>
                      <a:rPr lang="en-US" b="0" i="1" smtClean="0">
                        <a:latin typeface="Cambria Math"/>
                      </a:rPr>
                      <m:t>𝑝</m:t>
                    </m:r>
                    <m:r>
                      <a:rPr lang="en-US" b="0" i="1" smtClean="0">
                        <a:latin typeface="Cambria Math"/>
                      </a:rPr>
                      <m:t> −18</m:t>
                    </m:r>
                  </m:oMath>
                </a14:m>
                <a:r>
                  <a:rPr lang="en-US" dirty="0" smtClean="0"/>
                  <a:t> </a:t>
                </a:r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905" y="3798332"/>
                <a:ext cx="2466701" cy="369332"/>
              </a:xfrm>
              <a:prstGeom prst="rect">
                <a:avLst/>
              </a:prstGeom>
              <a:blipFill rotWithShape="1">
                <a:blip r:embed="rId3"/>
                <a:stretch>
                  <a:fillRect l="-1975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/>
          <p:cNvCxnSpPr/>
          <p:nvPr/>
        </p:nvCxnSpPr>
        <p:spPr>
          <a:xfrm>
            <a:off x="457200" y="1371600"/>
            <a:ext cx="762000" cy="1524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208905" y="1371600"/>
            <a:ext cx="1199655" cy="1676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64114" y="2537154"/>
            <a:ext cx="489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-27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43986" y="12308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689484" y="1632857"/>
                <a:ext cx="41068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−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9484" y="1632857"/>
                <a:ext cx="410689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306357" y="194893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9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75121" y="1948934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-3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340429" y="126391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27</a:t>
            </a:r>
            <a:endParaRPr lang="en-US" dirty="0"/>
          </a:p>
        </p:txBody>
      </p:sp>
      <p:cxnSp>
        <p:nvCxnSpPr>
          <p:cNvPr id="17" name="Straight Connector 16"/>
          <p:cNvCxnSpPr>
            <a:stCxn id="15" idx="2"/>
          </p:cNvCxnSpPr>
          <p:nvPr/>
        </p:nvCxnSpPr>
        <p:spPr>
          <a:xfrm flipH="1">
            <a:off x="2340429" y="1633248"/>
            <a:ext cx="209352" cy="1842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5" idx="2"/>
          </p:cNvCxnSpPr>
          <p:nvPr/>
        </p:nvCxnSpPr>
        <p:spPr>
          <a:xfrm>
            <a:off x="2549781" y="1633248"/>
            <a:ext cx="209352" cy="1842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096772" y="1840468"/>
            <a:ext cx="7649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lain"/>
            </a:pPr>
            <a:r>
              <a:rPr lang="en-US" dirty="0" smtClean="0"/>
              <a:t>27</a:t>
            </a:r>
          </a:p>
          <a:p>
            <a:r>
              <a:rPr lang="en-US" dirty="0" smtClean="0"/>
              <a:t>3     9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4894674" y="1725385"/>
            <a:ext cx="1511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(m – 3)(m + 9)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>
            <a:off x="608043" y="4343400"/>
            <a:ext cx="1296957" cy="2057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306357" y="4419600"/>
            <a:ext cx="1598643" cy="1981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991765" y="4343400"/>
                <a:ext cx="53893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−3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1765" y="4343400"/>
                <a:ext cx="538930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863525" y="5867400"/>
                <a:ext cx="66717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−18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3525" y="5867400"/>
                <a:ext cx="667170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1034786" y="4876800"/>
                <a:ext cx="41068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−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4786" y="4876800"/>
                <a:ext cx="410689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TextBox 30"/>
          <p:cNvSpPr txBox="1"/>
          <p:nvPr/>
        </p:nvSpPr>
        <p:spPr>
          <a:xfrm>
            <a:off x="2648619" y="453816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18</a:t>
            </a:r>
            <a:endParaRPr lang="en-US" dirty="0"/>
          </a:p>
        </p:txBody>
      </p:sp>
      <p:cxnSp>
        <p:nvCxnSpPr>
          <p:cNvPr id="33" name="Straight Connector 32"/>
          <p:cNvCxnSpPr>
            <a:stCxn id="31" idx="2"/>
          </p:cNvCxnSpPr>
          <p:nvPr/>
        </p:nvCxnSpPr>
        <p:spPr>
          <a:xfrm flipH="1">
            <a:off x="2648619" y="4907501"/>
            <a:ext cx="209352" cy="1539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31" idx="2"/>
          </p:cNvCxnSpPr>
          <p:nvPr/>
        </p:nvCxnSpPr>
        <p:spPr>
          <a:xfrm>
            <a:off x="2857971" y="4907501"/>
            <a:ext cx="209352" cy="1539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2410742" y="5061466"/>
            <a:ext cx="78899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lain"/>
            </a:pPr>
            <a:r>
              <a:rPr lang="en-US" dirty="0" smtClean="0"/>
              <a:t>18</a:t>
            </a:r>
          </a:p>
          <a:p>
            <a:pPr marL="342900" indent="-342900">
              <a:buAutoNum type="arabicPlain" startAt="2"/>
            </a:pPr>
            <a:r>
              <a:rPr lang="en-US" dirty="0" smtClean="0"/>
              <a:t> 9</a:t>
            </a:r>
          </a:p>
          <a:p>
            <a:r>
              <a:rPr lang="en-US" dirty="0" smtClean="0"/>
              <a:t>3     6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306357" y="5246132"/>
                <a:ext cx="54854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−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𝟔</m:t>
                      </m:r>
                    </m:oMath>
                  </m:oMathPara>
                </a14:m>
                <a:endParaRPr lang="en-US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6357" y="5246132"/>
                <a:ext cx="548547" cy="3693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1447339" y="5246132"/>
                <a:ext cx="3754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𝟑</m:t>
                      </m:r>
                    </m:oMath>
                  </m:oMathPara>
                </a14:m>
                <a:endParaRPr lang="en-US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339" y="5246132"/>
                <a:ext cx="375424" cy="369332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TextBox 39"/>
          <p:cNvSpPr txBox="1"/>
          <p:nvPr/>
        </p:nvSpPr>
        <p:spPr>
          <a:xfrm>
            <a:off x="5019708" y="4907501"/>
            <a:ext cx="1386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(p – 6)(p + 3)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8730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5" grpId="0"/>
      <p:bldP spid="20" grpId="0"/>
      <p:bldP spid="21" grpId="0"/>
      <p:bldP spid="28" grpId="0"/>
      <p:bldP spid="29" grpId="0"/>
      <p:bldP spid="30" grpId="0"/>
      <p:bldP spid="31" grpId="0"/>
      <p:bldP spid="37" grpId="0"/>
      <p:bldP spid="38" grpId="0"/>
      <p:bldP spid="39" grpId="0"/>
      <p:bldP spid="4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20134"/>
            <a:ext cx="34104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Ex 4 Factoring With Two Variables</a:t>
            </a:r>
            <a:endParaRPr 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28600" y="621268"/>
                <a:ext cx="250472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Factor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h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−4</m:t>
                    </m:r>
                    <m:r>
                      <a:rPr lang="en-US" b="0" i="1" smtClean="0">
                        <a:latin typeface="Cambria Math"/>
                      </a:rPr>
                      <m:t>h𝑘</m:t>
                    </m:r>
                    <m:r>
                      <a:rPr lang="en-US" b="0" i="1" smtClean="0">
                        <a:latin typeface="Cambria Math"/>
                      </a:rPr>
                      <m:t>−77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𝑘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621268"/>
                <a:ext cx="2504725" cy="369332"/>
              </a:xfrm>
              <a:prstGeom prst="rect">
                <a:avLst/>
              </a:prstGeom>
              <a:blipFill rotWithShape="1">
                <a:blip r:embed="rId2"/>
                <a:stretch>
                  <a:fillRect l="-2195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Connector 4"/>
          <p:cNvCxnSpPr/>
          <p:nvPr/>
        </p:nvCxnSpPr>
        <p:spPr>
          <a:xfrm>
            <a:off x="533400" y="1219200"/>
            <a:ext cx="1219200" cy="2057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381000" y="1219200"/>
            <a:ext cx="1295400" cy="2057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937655" y="1676400"/>
                <a:ext cx="41068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−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7655" y="1676400"/>
                <a:ext cx="410689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873534" y="1219200"/>
                <a:ext cx="53893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−4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3534" y="1219200"/>
                <a:ext cx="538930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745294" y="2591582"/>
                <a:ext cx="66717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−77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5294" y="2591582"/>
                <a:ext cx="667170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2733325" y="140386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77</a:t>
            </a:r>
            <a:endParaRPr lang="en-US" dirty="0"/>
          </a:p>
        </p:txBody>
      </p:sp>
      <p:cxnSp>
        <p:nvCxnSpPr>
          <p:cNvPr id="13" name="Straight Connector 12"/>
          <p:cNvCxnSpPr>
            <a:stCxn id="11" idx="2"/>
          </p:cNvCxnSpPr>
          <p:nvPr/>
        </p:nvCxnSpPr>
        <p:spPr>
          <a:xfrm flipH="1">
            <a:off x="2733325" y="1773198"/>
            <a:ext cx="209352" cy="2725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11" idx="2"/>
          </p:cNvCxnSpPr>
          <p:nvPr/>
        </p:nvCxnSpPr>
        <p:spPr>
          <a:xfrm>
            <a:off x="2942677" y="1773198"/>
            <a:ext cx="209352" cy="2725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547257" y="2068677"/>
            <a:ext cx="8002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lain"/>
            </a:pPr>
            <a:r>
              <a:rPr lang="en-US" dirty="0" smtClean="0"/>
              <a:t>77</a:t>
            </a:r>
          </a:p>
          <a:p>
            <a:r>
              <a:rPr lang="en-US" dirty="0" smtClean="0"/>
              <a:t>7     11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331408" y="1909465"/>
                <a:ext cx="6864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−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𝟏𝟏</m:t>
                      </m:r>
                    </m:oMath>
                  </m:oMathPara>
                </a14:m>
                <a:endParaRPr lang="en-US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1408" y="1909465"/>
                <a:ext cx="686406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/>
          <p:cNvSpPr txBox="1"/>
          <p:nvPr/>
        </p:nvSpPr>
        <p:spPr>
          <a:xfrm>
            <a:off x="1330119" y="190946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7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876800" y="1909465"/>
            <a:ext cx="17123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(h – 11k)(h + 7k)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7650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6" grpId="0"/>
      <p:bldP spid="17" grpId="0"/>
      <p:bldP spid="18" grpId="0"/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96334"/>
            <a:ext cx="942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Practice</a:t>
            </a:r>
            <a:endParaRPr 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63286" y="685800"/>
                <a:ext cx="7390485" cy="43141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Factor each of the following.</a:t>
                </a:r>
              </a:p>
              <a:p>
                <a:endParaRPr lang="en-US" dirty="0"/>
              </a:p>
              <a:p>
                <a:r>
                  <a:rPr lang="en-US" dirty="0" smtClean="0"/>
                  <a:t>1.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𝑔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+7</m:t>
                    </m:r>
                    <m:r>
                      <a:rPr lang="en-US" b="0" i="1" smtClean="0">
                        <a:latin typeface="Cambria Math"/>
                      </a:rPr>
                      <m:t>𝑔</m:t>
                    </m:r>
                    <m:r>
                      <a:rPr lang="en-US" b="0" i="1" smtClean="0">
                        <a:latin typeface="Cambria Math"/>
                      </a:rPr>
                      <m:t>+10</m:t>
                    </m:r>
                  </m:oMath>
                </a14:m>
                <a:r>
                  <a:rPr lang="en-US" dirty="0" smtClean="0"/>
                  <a:t>		2.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+13</m:t>
                    </m:r>
                    <m:r>
                      <a:rPr lang="en-US" b="0" i="1" smtClean="0">
                        <a:latin typeface="Cambria Math"/>
                      </a:rPr>
                      <m:t>𝑎</m:t>
                    </m:r>
                    <m:r>
                      <a:rPr lang="en-US" b="0" i="1" smtClean="0">
                        <a:latin typeface="Cambria Math"/>
                      </a:rPr>
                      <m:t>+30	</m:t>
                    </m:r>
                  </m:oMath>
                </a14:m>
                <a:r>
                  <a:rPr lang="en-US" dirty="0" smtClean="0"/>
                  <a:t>		3.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−10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+25</m:t>
                    </m:r>
                  </m:oMath>
                </a14:m>
                <a:endParaRPr lang="en-US" dirty="0" smtClean="0"/>
              </a:p>
              <a:p>
                <a:pPr marL="342900" indent="-342900">
                  <a:buAutoNum type="arabicPeriod"/>
                </a:pPr>
                <a:endParaRPr lang="en-US" dirty="0"/>
              </a:p>
              <a:p>
                <a:pPr marL="342900" indent="-342900">
                  <a:buAutoNum type="arabicPeriod"/>
                </a:pPr>
                <a:endParaRPr lang="en-US" dirty="0" smtClean="0"/>
              </a:p>
              <a:p>
                <a:pPr marL="342900" indent="-342900">
                  <a:buAutoNum type="arabicPeriod"/>
                </a:pPr>
                <a:endParaRPr lang="en-US" dirty="0"/>
              </a:p>
              <a:p>
                <a:pPr marL="342900" indent="-342900">
                  <a:buAutoNum type="arabicPeriod"/>
                </a:pPr>
                <a:endParaRPr lang="en-US" dirty="0" smtClean="0"/>
              </a:p>
              <a:p>
                <a:endParaRPr lang="en-US" dirty="0" smtClean="0"/>
              </a:p>
              <a:p>
                <a:r>
                  <a:rPr lang="en-US" dirty="0" smtClean="0"/>
                  <a:t>4.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𝑝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−3</m:t>
                    </m:r>
                    <m:r>
                      <a:rPr lang="en-US" b="0" i="1" smtClean="0">
                        <a:latin typeface="Cambria Math"/>
                      </a:rPr>
                      <m:t>𝑝</m:t>
                    </m:r>
                    <m:r>
                      <a:rPr lang="en-US" b="0" i="1" smtClean="0">
                        <a:latin typeface="Cambria Math"/>
                      </a:rPr>
                      <m:t>−40</m:t>
                    </m:r>
                  </m:oMath>
                </a14:m>
                <a:r>
                  <a:rPr lang="en-US" dirty="0" smtClean="0"/>
                  <a:t>		5.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</m:t>
                    </m:r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−56</m:t>
                    </m:r>
                  </m:oMath>
                </a14:m>
                <a:r>
                  <a:rPr lang="en-US" dirty="0" smtClean="0"/>
                  <a:t>		6.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𝑞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−15</m:t>
                    </m:r>
                    <m:r>
                      <a:rPr lang="en-US" b="0" i="1" smtClean="0">
                        <a:latin typeface="Cambria Math"/>
                      </a:rPr>
                      <m:t>𝑞</m:t>
                    </m:r>
                    <m:r>
                      <a:rPr lang="en-US" b="0" i="1" smtClean="0">
                        <a:latin typeface="Cambria Math"/>
                      </a:rPr>
                      <m:t>+36</m:t>
                    </m:r>
                  </m:oMath>
                </a14:m>
                <a:endParaRPr lang="en-US" dirty="0" smtClean="0"/>
              </a:p>
              <a:p>
                <a:pPr marL="342900" indent="-342900">
                  <a:buAutoNum type="arabicPeriod"/>
                </a:pPr>
                <a:endParaRPr lang="en-US" dirty="0"/>
              </a:p>
              <a:p>
                <a:pPr marL="342900" indent="-342900">
                  <a:buAutoNum type="arabicPeriod"/>
                </a:pPr>
                <a:endParaRPr lang="en-US" dirty="0" smtClean="0"/>
              </a:p>
              <a:p>
                <a:pPr marL="342900" indent="-342900">
                  <a:buAutoNum type="arabicPeriod"/>
                </a:pPr>
                <a:endParaRPr lang="en-US" dirty="0"/>
              </a:p>
              <a:p>
                <a:pPr marL="342900" indent="-342900">
                  <a:buAutoNum type="arabicPeriod"/>
                </a:pPr>
                <a:endParaRPr lang="en-US" dirty="0" smtClean="0"/>
              </a:p>
              <a:p>
                <a:r>
                  <a:rPr lang="en-US" dirty="0" smtClean="0"/>
                  <a:t>7.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+11</m:t>
                    </m:r>
                    <m:r>
                      <a:rPr lang="en-US" b="0" i="1" smtClean="0">
                        <a:latin typeface="Cambria Math"/>
                      </a:rPr>
                      <m:t>𝑥𝑦</m:t>
                    </m:r>
                    <m:r>
                      <a:rPr lang="en-US" b="0" i="1" smtClean="0">
                        <a:latin typeface="Cambria Math"/>
                      </a:rPr>
                      <m:t>+24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r>
                  <a:rPr lang="en-US" dirty="0" smtClean="0"/>
                  <a:t> </a:t>
                </a:r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286" y="685800"/>
                <a:ext cx="7390485" cy="4314130"/>
              </a:xfrm>
              <a:prstGeom prst="rect">
                <a:avLst/>
              </a:prstGeom>
              <a:blipFill rotWithShape="1">
                <a:blip r:embed="rId2"/>
                <a:stretch>
                  <a:fillRect l="-743" t="-7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413241" y="1796534"/>
            <a:ext cx="1363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(g + 2)(g + 5)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00400" y="1796534"/>
            <a:ext cx="14814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(a + 10)(a + 3)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43600" y="1796534"/>
            <a:ext cx="13420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(x – 5)(x – 5)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3241" y="3451163"/>
            <a:ext cx="1386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(p – 8)(p + 5)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00400" y="3451163"/>
            <a:ext cx="13516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(y + 7)(y – 8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943600" y="3451163"/>
            <a:ext cx="15039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(q – </a:t>
            </a:r>
            <a:r>
              <a:rPr lang="en-US" dirty="0" smtClean="0">
                <a:solidFill>
                  <a:srgbClr val="FF0000"/>
                </a:solidFill>
              </a:rPr>
              <a:t>12)(</a:t>
            </a:r>
            <a:r>
              <a:rPr lang="en-US" dirty="0" smtClean="0">
                <a:solidFill>
                  <a:srgbClr val="FF0000"/>
                </a:solidFill>
              </a:rPr>
              <a:t>q – </a:t>
            </a:r>
            <a:r>
              <a:rPr lang="en-US" dirty="0" smtClean="0">
                <a:solidFill>
                  <a:srgbClr val="FF0000"/>
                </a:solidFill>
              </a:rPr>
              <a:t>3)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13241" y="4815264"/>
            <a:ext cx="1550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(x + 3y)(x + 8y)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1787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/>
      <p:bldP spid="9" grpId="0"/>
      <p:bldP spid="1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547</Words>
  <Application>Microsoft Office PowerPoint</Application>
  <PresentationFormat>On-screen Show (4:3)</PresentationFormat>
  <Paragraphs>121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8-5 Factoring Trinomials of the Type x^2+bx+c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8-5 Factoring Trinomials of the Type x^2+bx+c</dc:title>
  <dc:creator>Hubarth, Joseph</dc:creator>
  <cp:lastModifiedBy>Hubarth, Joseph</cp:lastModifiedBy>
  <cp:revision>11</cp:revision>
  <dcterms:created xsi:type="dcterms:W3CDTF">2012-01-10T19:10:33Z</dcterms:created>
  <dcterms:modified xsi:type="dcterms:W3CDTF">2012-01-25T19:36:32Z</dcterms:modified>
</cp:coreProperties>
</file>